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7" r:id="rId11"/>
    <p:sldId id="265" r:id="rId1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FFCC"/>
    <a:srgbClr val="FF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3138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63A68-83CA-4181-BDC8-7BCFB449F956}" type="datetimeFigureOut">
              <a:rPr lang="ko-KR" altLang="en-US" smtClean="0"/>
              <a:t>2015-07-30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6017B-90B8-4972-BE26-05AF52B24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708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6017B-90B8-4972-BE26-05AF52B2402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855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6017B-90B8-4972-BE26-05AF52B2402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966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6017B-90B8-4972-BE26-05AF52B24026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286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4BFB-9070-4B02-B164-9FCEBAECEBB3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  <p:pic>
        <p:nvPicPr>
          <p:cNvPr id="7" name="Picture 2" descr="C:\Users\1608\Desktop\tit_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912" y="8720583"/>
            <a:ext cx="1392237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117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DDE9-5BAF-42FB-98C1-499D9E970036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  <p:pic>
        <p:nvPicPr>
          <p:cNvPr id="7" name="Picture 2" descr="C:\Users\1608\Desktop\tit_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8748464"/>
            <a:ext cx="1392237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541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6D3D-64F2-4923-A168-6428D89BEB67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443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FCC1E-8E9F-4309-9DBF-58FAC0F4DB71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5079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E1F7-E77B-41FE-8658-5E729202C22A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8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AB09-7D1C-4753-B76E-FA1FBA0B643B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78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30B7-9421-4152-8CC9-D5B7C1597380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7134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53C2B-3668-41C2-9764-B244F0026BA4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157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D7070-85D5-4B3C-B32C-89C40ABDACD5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532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DB28-9E5C-4078-9AEC-4DA697E38C29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6884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C20BB-FD42-455B-8E7E-6E80B7079B93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590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51FE7-B848-42E3-BD27-06740B7CDFDE}" type="datetime1">
              <a:rPr lang="ko-KR" altLang="en-US" smtClean="0"/>
              <a:t>2015-07-30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CBDCF-4AD3-4BE6-B9E2-01D0BADECF2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645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건축물에너지평가사 전문가 등록 방법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650658" y="5181600"/>
            <a:ext cx="5586654" cy="2336800"/>
          </a:xfrm>
        </p:spPr>
        <p:txBody>
          <a:bodyPr>
            <a:normAutofit/>
          </a:bodyPr>
          <a:lstStyle/>
          <a:p>
            <a:r>
              <a:rPr lang="ko-KR" altLang="en-US" sz="2400" dirty="0" smtClean="0">
                <a:solidFill>
                  <a:schemeClr val="tx1"/>
                </a:solidFill>
              </a:rPr>
              <a:t>등록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웹주소</a:t>
            </a:r>
            <a:endParaRPr lang="en-US" altLang="ko-KR" sz="2400" dirty="0">
              <a:solidFill>
                <a:schemeClr val="tx1"/>
              </a:solidFill>
            </a:endParaRPr>
          </a:p>
          <a:p>
            <a:r>
              <a:rPr lang="en-US" altLang="ko-KR" sz="2400" dirty="0" smtClean="0">
                <a:solidFill>
                  <a:schemeClr val="tx1"/>
                </a:solidFill>
              </a:rPr>
              <a:t>http://tips.kemco.or.kr/main/main.aspx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298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42646" y="1051753"/>
            <a:ext cx="6156684" cy="4744382"/>
            <a:chOff x="242646" y="1452880"/>
            <a:chExt cx="6156684" cy="7115056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304"/>
            <a:stretch/>
          </p:blipFill>
          <p:spPr bwMode="auto">
            <a:xfrm>
              <a:off x="242646" y="1452880"/>
              <a:ext cx="5804176" cy="7115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4513102" y="1943092"/>
              <a:ext cx="486054" cy="330627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설명선 1 9"/>
            <p:cNvSpPr/>
            <p:nvPr/>
          </p:nvSpPr>
          <p:spPr>
            <a:xfrm>
              <a:off x="5643246" y="3899925"/>
              <a:ext cx="756084" cy="576064"/>
            </a:xfrm>
            <a:prstGeom prst="borderCallout1">
              <a:avLst>
                <a:gd name="adj1" fmla="val 18750"/>
                <a:gd name="adj2" fmla="val -8333"/>
                <a:gd name="adj3" fmla="val -272621"/>
                <a:gd name="adj4" fmla="val -9112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793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50659" y="1055816"/>
            <a:ext cx="5901143" cy="4763195"/>
            <a:chOff x="350659" y="1473200"/>
            <a:chExt cx="5901143" cy="7227259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386"/>
            <a:stretch/>
          </p:blipFill>
          <p:spPr bwMode="auto">
            <a:xfrm>
              <a:off x="350659" y="1473200"/>
              <a:ext cx="5901143" cy="7227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932240" y="5846197"/>
              <a:ext cx="918102" cy="384043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설명선 1 6"/>
            <p:cNvSpPr/>
            <p:nvPr/>
          </p:nvSpPr>
          <p:spPr>
            <a:xfrm>
              <a:off x="2510898" y="7740352"/>
              <a:ext cx="756084" cy="576064"/>
            </a:xfrm>
            <a:prstGeom prst="borderCallout1">
              <a:avLst>
                <a:gd name="adj1" fmla="val 18750"/>
                <a:gd name="adj2" fmla="val -8333"/>
                <a:gd name="adj3" fmla="val -272621"/>
                <a:gd name="adj4" fmla="val -9112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436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50659" y="1073765"/>
            <a:ext cx="5832648" cy="6460033"/>
            <a:chOff x="350659" y="1320801"/>
            <a:chExt cx="5832648" cy="8983727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05"/>
            <a:stretch/>
          </p:blipFill>
          <p:spPr bwMode="auto">
            <a:xfrm>
              <a:off x="350659" y="1320801"/>
              <a:ext cx="5832648" cy="7094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4455114" y="6065225"/>
              <a:ext cx="1134126" cy="384043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설명선 1 7"/>
            <p:cNvSpPr/>
            <p:nvPr/>
          </p:nvSpPr>
          <p:spPr>
            <a:xfrm>
              <a:off x="2636912" y="9728464"/>
              <a:ext cx="2708920" cy="576064"/>
            </a:xfrm>
            <a:prstGeom prst="borderCallout1">
              <a:avLst>
                <a:gd name="adj1" fmla="val -7846"/>
                <a:gd name="adj2" fmla="val 41690"/>
                <a:gd name="adj3" fmla="val -561623"/>
                <a:gd name="adj4" fmla="val 7349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‘</a:t>
              </a:r>
              <a:r>
                <a:rPr lang="ko-KR" altLang="en-US" dirty="0" smtClean="0"/>
                <a:t>회원가입하기</a:t>
              </a:r>
              <a:r>
                <a:rPr lang="en-US" altLang="ko-KR" dirty="0" smtClean="0"/>
                <a:t>’</a:t>
              </a:r>
              <a:r>
                <a:rPr lang="ko-KR" altLang="en-US" dirty="0" smtClean="0"/>
                <a:t> </a:t>
              </a:r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57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0658" y="3899925"/>
            <a:ext cx="6164442" cy="2534411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진행 순서에 따라 회원가입 </a:t>
            </a:r>
            <a:r>
              <a:rPr lang="ko-KR" altLang="en-US" sz="2400" dirty="0" smtClean="0"/>
              <a:t>완료 </a:t>
            </a:r>
            <a:r>
              <a:rPr lang="ko-KR" altLang="en-US" sz="2400" dirty="0" smtClean="0"/>
              <a:t>후 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ko-KR" altLang="en-US" sz="2400" dirty="0"/>
              <a:t> </a:t>
            </a:r>
            <a:r>
              <a:rPr lang="ko-KR" altLang="en-US" sz="2400" dirty="0" smtClean="0"/>
              <a:t> </a:t>
            </a:r>
            <a:r>
              <a:rPr lang="ko-KR" altLang="en-US" sz="2400" dirty="0" smtClean="0"/>
              <a:t>로그인 해서 </a:t>
            </a:r>
            <a:r>
              <a:rPr lang="ko-KR" altLang="en-US" sz="2400" dirty="0" err="1" smtClean="0"/>
              <a:t>다음장으로</a:t>
            </a:r>
            <a:r>
              <a:rPr lang="ko-KR" altLang="en-US" sz="2400" dirty="0" smtClean="0"/>
              <a:t> 진행하세요</a:t>
            </a:r>
            <a:endParaRPr lang="en-US" altLang="ko-KR" sz="24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499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96654" y="865835"/>
            <a:ext cx="6258041" cy="5060223"/>
            <a:chOff x="296654" y="1178560"/>
            <a:chExt cx="6258041" cy="7625616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39"/>
            <a:stretch/>
          </p:blipFill>
          <p:spPr bwMode="auto">
            <a:xfrm>
              <a:off x="296654" y="1178560"/>
              <a:ext cx="6258041" cy="7625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932240" y="5806224"/>
              <a:ext cx="918102" cy="384043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설명선 1 6"/>
            <p:cNvSpPr/>
            <p:nvPr/>
          </p:nvSpPr>
          <p:spPr>
            <a:xfrm>
              <a:off x="2510898" y="7740352"/>
              <a:ext cx="1242138" cy="576064"/>
            </a:xfrm>
            <a:prstGeom prst="borderCallout1">
              <a:avLst>
                <a:gd name="adj1" fmla="val 18750"/>
                <a:gd name="adj2" fmla="val -8333"/>
                <a:gd name="adj3" fmla="val -272621"/>
                <a:gd name="adj4" fmla="val -9112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540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04664" y="811671"/>
            <a:ext cx="6169538" cy="6928681"/>
            <a:chOff x="413941" y="1036321"/>
            <a:chExt cx="6346176" cy="9694943"/>
          </a:xfrm>
        </p:grpSpPr>
        <p:pic>
          <p:nvPicPr>
            <p:cNvPr id="4101" name="Picture 5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49" r="1402"/>
            <a:stretch/>
          </p:blipFill>
          <p:spPr bwMode="auto">
            <a:xfrm>
              <a:off x="413941" y="1036321"/>
              <a:ext cx="6346176" cy="7780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직사각형 7"/>
            <p:cNvSpPr/>
            <p:nvPr/>
          </p:nvSpPr>
          <p:spPr>
            <a:xfrm>
              <a:off x="782706" y="2075723"/>
              <a:ext cx="5630875" cy="6624735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설명선 1 8"/>
            <p:cNvSpPr/>
            <p:nvPr/>
          </p:nvSpPr>
          <p:spPr>
            <a:xfrm>
              <a:off x="2561961" y="10126722"/>
              <a:ext cx="2962785" cy="604542"/>
            </a:xfrm>
            <a:prstGeom prst="borderCallout1">
              <a:avLst>
                <a:gd name="adj1" fmla="val 18750"/>
                <a:gd name="adj2" fmla="val -8333"/>
                <a:gd name="adj3" fmla="val -237613"/>
                <a:gd name="adj4" fmla="val -2090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mtClean="0"/>
                <a:t>순서대로 입력하세요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707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34635" y="950090"/>
            <a:ext cx="6454097" cy="4870050"/>
            <a:chOff x="134635" y="1300480"/>
            <a:chExt cx="6454097" cy="7303968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42"/>
            <a:stretch/>
          </p:blipFill>
          <p:spPr bwMode="auto">
            <a:xfrm>
              <a:off x="134635" y="1300480"/>
              <a:ext cx="6041647" cy="7303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728700" y="5532107"/>
              <a:ext cx="1044116" cy="576064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설명선 1 6"/>
            <p:cNvSpPr/>
            <p:nvPr/>
          </p:nvSpPr>
          <p:spPr>
            <a:xfrm>
              <a:off x="3077961" y="3995936"/>
              <a:ext cx="3510771" cy="576064"/>
            </a:xfrm>
            <a:prstGeom prst="borderCallout1">
              <a:avLst>
                <a:gd name="adj1" fmla="val 18750"/>
                <a:gd name="adj2" fmla="val -8333"/>
                <a:gd name="adj3" fmla="val 254650"/>
                <a:gd name="adj4" fmla="val -4215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‘</a:t>
              </a:r>
              <a:r>
                <a:rPr lang="ko-KR" altLang="en-US" dirty="0" smtClean="0"/>
                <a:t>건축물에너지</a:t>
              </a:r>
              <a:r>
                <a:rPr lang="en-US" altLang="ko-KR" dirty="0" smtClean="0"/>
                <a:t>’</a:t>
              </a:r>
              <a:r>
                <a:rPr lang="ko-KR" altLang="en-US" dirty="0" smtClean="0"/>
                <a:t> </a:t>
              </a:r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  <p:sp>
          <p:nvSpPr>
            <p:cNvPr id="10" name="설명선 1 9"/>
            <p:cNvSpPr/>
            <p:nvPr/>
          </p:nvSpPr>
          <p:spPr>
            <a:xfrm>
              <a:off x="3061868" y="6840517"/>
              <a:ext cx="3510771" cy="576064"/>
            </a:xfrm>
            <a:prstGeom prst="borderCallout1">
              <a:avLst>
                <a:gd name="adj1" fmla="val 18750"/>
                <a:gd name="adj2" fmla="val -8333"/>
                <a:gd name="adj3" fmla="val -118481"/>
                <a:gd name="adj4" fmla="val -125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‘</a:t>
              </a:r>
              <a:r>
                <a:rPr lang="ko-KR" altLang="en-US" dirty="0" smtClean="0"/>
                <a:t>전문분야</a:t>
              </a:r>
              <a:r>
                <a:rPr lang="en-US" altLang="ko-KR" dirty="0" smtClean="0"/>
                <a:t>’</a:t>
              </a:r>
              <a:r>
                <a:rPr lang="ko-KR" altLang="en-US" dirty="0" smtClean="0"/>
                <a:t> </a:t>
              </a:r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033844" y="5532107"/>
              <a:ext cx="2043227" cy="576064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타원 7"/>
          <p:cNvSpPr/>
          <p:nvPr/>
        </p:nvSpPr>
        <p:spPr>
          <a:xfrm>
            <a:off x="2915943" y="2537883"/>
            <a:ext cx="324036" cy="3253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2899850" y="4510754"/>
            <a:ext cx="324036" cy="3253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488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75320" y="395632"/>
            <a:ext cx="6384050" cy="7899029"/>
            <a:chOff x="375320" y="476582"/>
            <a:chExt cx="6384050" cy="12259386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28" b="1"/>
            <a:stretch/>
          </p:blipFill>
          <p:spPr bwMode="auto">
            <a:xfrm>
              <a:off x="512677" y="1052645"/>
              <a:ext cx="5442435" cy="7227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1099598" y="2108763"/>
              <a:ext cx="1782198" cy="414536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설명선 1 5"/>
            <p:cNvSpPr/>
            <p:nvPr/>
          </p:nvSpPr>
          <p:spPr>
            <a:xfrm>
              <a:off x="2881796" y="476582"/>
              <a:ext cx="3436525" cy="1005666"/>
            </a:xfrm>
            <a:prstGeom prst="borderCallout1">
              <a:avLst>
                <a:gd name="adj1" fmla="val 18750"/>
                <a:gd name="adj2" fmla="val -8333"/>
                <a:gd name="adj3" fmla="val 164651"/>
                <a:gd name="adj4" fmla="val -1365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건축물에너지 평가사</a:t>
              </a:r>
              <a:endParaRPr lang="en-US" altLang="ko-KR" dirty="0" smtClean="0"/>
            </a:p>
            <a:p>
              <a:pPr algn="ctr"/>
              <a:r>
                <a:rPr lang="ko-KR" altLang="en-US" dirty="0" smtClean="0"/>
                <a:t> </a:t>
              </a:r>
              <a:r>
                <a:rPr lang="ko-KR" altLang="en-US" dirty="0" smtClean="0"/>
                <a:t>시험위원 클릭</a:t>
              </a:r>
              <a:endParaRPr lang="ko-KR" altLang="en-US" dirty="0"/>
            </a:p>
          </p:txBody>
        </p:sp>
        <p:sp>
          <p:nvSpPr>
            <p:cNvPr id="7" name="설명선 1 6"/>
            <p:cNvSpPr/>
            <p:nvPr/>
          </p:nvSpPr>
          <p:spPr>
            <a:xfrm>
              <a:off x="4941168" y="1897096"/>
              <a:ext cx="1818202" cy="576063"/>
            </a:xfrm>
            <a:prstGeom prst="borderCallout1">
              <a:avLst>
                <a:gd name="adj1" fmla="val 115448"/>
                <a:gd name="adj2" fmla="val 46080"/>
                <a:gd name="adj3" fmla="val 314219"/>
                <a:gd name="adj4" fmla="val 2008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관련정보 입력</a:t>
              </a:r>
              <a:endParaRPr lang="ko-KR" altLang="en-US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052736" y="2651787"/>
              <a:ext cx="4266474" cy="3168352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052736" y="6204181"/>
              <a:ext cx="4266474" cy="1728192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설명선 1 10"/>
            <p:cNvSpPr/>
            <p:nvPr/>
          </p:nvSpPr>
          <p:spPr>
            <a:xfrm>
              <a:off x="375320" y="10311072"/>
              <a:ext cx="5717976" cy="2424896"/>
            </a:xfrm>
            <a:prstGeom prst="borderCallout1">
              <a:avLst>
                <a:gd name="adj1" fmla="val -100088"/>
                <a:gd name="adj2" fmla="val 82737"/>
                <a:gd name="adj3" fmla="val 253"/>
                <a:gd name="adj4" fmla="val 8490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뒷장을 참고하여 출제하기 원하는</a:t>
              </a:r>
              <a:endParaRPr lang="en-US" altLang="ko-KR" dirty="0" smtClean="0"/>
            </a:p>
            <a:p>
              <a:pPr algn="ctr"/>
              <a:r>
                <a:rPr lang="en-US" altLang="ko-KR" dirty="0" smtClean="0">
                  <a:solidFill>
                    <a:srgbClr val="FF0000"/>
                  </a:solidFill>
                </a:rPr>
                <a:t>‘</a:t>
              </a:r>
              <a:r>
                <a:rPr lang="ko-KR" altLang="en-US" dirty="0" smtClean="0">
                  <a:solidFill>
                    <a:srgbClr val="FF0000"/>
                  </a:solidFill>
                </a:rPr>
                <a:t>항목 번호</a:t>
              </a:r>
              <a:r>
                <a:rPr lang="en-US" altLang="ko-KR" dirty="0" smtClean="0">
                  <a:solidFill>
                    <a:srgbClr val="FF0000"/>
                  </a:solidFill>
                </a:rPr>
                <a:t>’</a:t>
              </a:r>
              <a:r>
                <a:rPr lang="ko-KR" altLang="en-US" dirty="0" smtClean="0">
                  <a:solidFill>
                    <a:srgbClr val="FF0000"/>
                  </a:solidFill>
                </a:rPr>
                <a:t> </a:t>
              </a:r>
              <a:r>
                <a:rPr lang="ko-KR" altLang="en-US" dirty="0" smtClean="0"/>
                <a:t>표기</a:t>
              </a:r>
              <a:endParaRPr lang="en-US" altLang="ko-KR" dirty="0" smtClean="0"/>
            </a:p>
            <a:p>
              <a:pPr algn="ctr"/>
              <a:r>
                <a:rPr lang="en-US" altLang="ko-KR" dirty="0"/>
                <a:t>Ex) 1,2,4,5,11,12</a:t>
              </a:r>
            </a:p>
            <a:p>
              <a:pPr algn="ctr"/>
              <a:endParaRPr lang="en-US" altLang="ko-KR" dirty="0" smtClean="0"/>
            </a:p>
            <a:p>
              <a:pPr algn="ctr"/>
              <a:r>
                <a:rPr lang="en-US" altLang="ko-KR" dirty="0" smtClean="0"/>
                <a:t>(</a:t>
              </a:r>
              <a:r>
                <a:rPr lang="ko-KR" altLang="en-US" dirty="0" smtClean="0"/>
                <a:t>공단에서 </a:t>
              </a:r>
              <a:r>
                <a:rPr lang="ko-KR" altLang="en-US" b="1" dirty="0" smtClean="0"/>
                <a:t>단순</a:t>
              </a:r>
              <a:r>
                <a:rPr lang="ko-KR" altLang="en-US" dirty="0" smtClean="0"/>
                <a:t>참고 할 예정임</a:t>
              </a:r>
              <a:r>
                <a:rPr lang="en-US" altLang="ko-KR" dirty="0" smtClean="0"/>
                <a:t>)</a:t>
              </a:r>
              <a:endParaRPr lang="en-US" altLang="ko-KR" dirty="0"/>
            </a:p>
          </p:txBody>
        </p:sp>
      </p:grpSp>
      <p:sp>
        <p:nvSpPr>
          <p:cNvPr id="12" name="타원 11"/>
          <p:cNvSpPr/>
          <p:nvPr/>
        </p:nvSpPr>
        <p:spPr>
          <a:xfrm>
            <a:off x="2756023" y="232980"/>
            <a:ext cx="324036" cy="3253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4779150" y="1201480"/>
            <a:ext cx="324036" cy="3253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213302" y="6569587"/>
            <a:ext cx="324036" cy="3253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076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10</a:t>
            </a:fld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319832" y="179512"/>
            <a:ext cx="113364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출제항목</a:t>
            </a:r>
            <a:endParaRPr lang="en-US" altLang="ko-K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320594"/>
              </p:ext>
            </p:extLst>
          </p:nvPr>
        </p:nvGraphicFramePr>
        <p:xfrm>
          <a:off x="260648" y="755576"/>
          <a:ext cx="6336704" cy="7632839"/>
        </p:xfrm>
        <a:graphic>
          <a:graphicData uri="http://schemas.openxmlformats.org/drawingml/2006/table">
            <a:tbl>
              <a:tblPr/>
              <a:tblGrid>
                <a:gridCol w="1008112"/>
                <a:gridCol w="648072"/>
                <a:gridCol w="1944216"/>
                <a:gridCol w="2736304"/>
              </a:tblGrid>
              <a:tr h="32841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시험과목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항목번호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주요항목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출제범위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18947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건물에너지 관계법규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녹색건축물 조성 </a:t>
                      </a:r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지원법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녹색건축물 조성 지원법령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2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에너지이용 합리화법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에너지이용 </a:t>
                      </a:r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합리화법령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55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고효율에너지기자재 보급촉진에 관한 규정 등 관련 하위규정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76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3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에너지법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에너지법령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80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4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건축법령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총칙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건축물의 건축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건축물의 유지와 관리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건축물의 구조 및 재료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건축설비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건축물의 설비기준 등에 관한 규칙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007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건축물의 설계도서 작성기준 등 관련 하위규정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5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그 밖에 건물에너지 관련 법규 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 에너지 관련 정책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 에너지 관련 법령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·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기준 등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예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: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건축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·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설비 설계기준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·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표준시방서 등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건축환경계획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6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건축환경계획 개요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건축계획 일반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Passive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건물에너지 해석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7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열환경계획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건물 외피 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단열과 보온 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부위별 단열설계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건물의 냉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난방 부하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습기와 결로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일조와 일사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8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공기환경계획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환기의 분석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환기와 통풍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필요환기량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산정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9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빛환경계획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빛환경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개념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자연채광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6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10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그 밖에 건축환경 관련 계획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5405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건축설비시스템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11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건축설비 관련 기초지식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열역학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유체역학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건축설비 기초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12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 기계설비의 이해 및 응용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열원설비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냉난방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공조설비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배관 반송설비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13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 전기설비 이해 및 응용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전기의 기본사항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전원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동력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자동제어 설비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조명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배선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콘센트설비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14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 신재생에너지설비 이해 및 응용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태양열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태양광시스템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지열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풍력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‧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연료전지시스템 등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76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15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그 밖에 건축 관련 설비시스템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5405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건물 에너지효율설계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․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평가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16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 에너지효율등급 평가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 에너지효율등급 인증에 관한 규칙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 에너지효율등급 인증기준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건축물에너지효율등급인증제도 운영규정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17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건물 에너지효율설계 이해 및 응용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에너지절약설계기준 일반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기준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용어정의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에너지절약설계기준 의무사항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권장사항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단열재의 등급 분류 및 이해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지역별 </a:t>
                      </a:r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열관류율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기준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열관류율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계산 및 응용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냉난방 용량 계산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54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18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</a:t>
                      </a:r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기계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전기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신재생분야 도서 분석능력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도면 등 설계도서 분석능력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7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건축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기계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전기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, </a:t>
                      </a:r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신재생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도면의 종류 및 이해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6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한양중고딕"/>
                        </a:rPr>
                        <a:t>19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그 밖에 건물에너지 관련 설계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․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평가</a:t>
                      </a:r>
                    </a:p>
                  </a:txBody>
                  <a:tcPr marL="4922" marR="4922" marT="49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설명선 1 15"/>
          <p:cNvSpPr/>
          <p:nvPr/>
        </p:nvSpPr>
        <p:spPr>
          <a:xfrm>
            <a:off x="2708920" y="71644"/>
            <a:ext cx="3436525" cy="292534"/>
          </a:xfrm>
          <a:prstGeom prst="borderCallout1">
            <a:avLst>
              <a:gd name="adj1" fmla="val 18750"/>
              <a:gd name="adj2" fmla="val -8333"/>
              <a:gd name="adj3" fmla="val 258048"/>
              <a:gd name="adj4" fmla="val -268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출제하기 원하는 항목번호 확인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3207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12676" y="627920"/>
            <a:ext cx="5967282" cy="4664160"/>
            <a:chOff x="512676" y="894082"/>
            <a:chExt cx="5967282" cy="7940252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40"/>
            <a:stretch/>
          </p:blipFill>
          <p:spPr bwMode="auto">
            <a:xfrm>
              <a:off x="512676" y="894082"/>
              <a:ext cx="5967282" cy="7940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5157192" y="6396204"/>
              <a:ext cx="864096" cy="672075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설명선 1 5"/>
            <p:cNvSpPr/>
            <p:nvPr/>
          </p:nvSpPr>
          <p:spPr>
            <a:xfrm>
              <a:off x="2420888" y="6780246"/>
              <a:ext cx="1980220" cy="576064"/>
            </a:xfrm>
            <a:prstGeom prst="borderCallout1">
              <a:avLst>
                <a:gd name="adj1" fmla="val 42266"/>
                <a:gd name="adj2" fmla="val 104674"/>
                <a:gd name="adj3" fmla="val -6539"/>
                <a:gd name="adj4" fmla="val 13719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등록버튼 클릭</a:t>
              </a:r>
              <a:endParaRPr lang="ko-KR" altLang="en-US" dirty="0"/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BDCF-4AD3-4BE6-B9E2-01D0BADECF2F}" type="slidenum">
              <a:rPr lang="ko-KR" altLang="en-US" smtClean="0"/>
              <a:t>11</a:t>
            </a:fld>
            <a:endParaRPr lang="ko-KR" altLang="en-US" dirty="0"/>
          </a:p>
        </p:txBody>
      </p:sp>
      <p:sp>
        <p:nvSpPr>
          <p:cNvPr id="9" name="내용 개체 틀 2"/>
          <p:cNvSpPr>
            <a:spLocks noGrp="1"/>
          </p:cNvSpPr>
          <p:nvPr>
            <p:ph idx="1"/>
          </p:nvPr>
        </p:nvSpPr>
        <p:spPr>
          <a:xfrm>
            <a:off x="510787" y="6372200"/>
            <a:ext cx="6172200" cy="782214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dirty="0" smtClean="0"/>
              <a:t>수고하셨습니다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646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370</Words>
  <Application>Microsoft Office PowerPoint</Application>
  <PresentationFormat>화면 슬라이드 쇼(4:3)</PresentationFormat>
  <Paragraphs>135</Paragraphs>
  <Slides>11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건축물에너지평가사 전문가 등록 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건축물에너지평가사 전문가 등록 방법</dc:title>
  <dc:creator>염태현</dc:creator>
  <cp:lastModifiedBy>염태현</cp:lastModifiedBy>
  <cp:revision>14</cp:revision>
  <cp:lastPrinted>2015-07-30T05:03:13Z</cp:lastPrinted>
  <dcterms:created xsi:type="dcterms:W3CDTF">2015-07-29T00:29:57Z</dcterms:created>
  <dcterms:modified xsi:type="dcterms:W3CDTF">2015-07-30T05:40:54Z</dcterms:modified>
</cp:coreProperties>
</file>